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4" r:id="rId5"/>
    <p:sldId id="260" r:id="rId6"/>
    <p:sldId id="263" r:id="rId7"/>
    <p:sldId id="266" r:id="rId8"/>
    <p:sldId id="267" r:id="rId9"/>
    <p:sldId id="268" r:id="rId10"/>
    <p:sldId id="261" r:id="rId11"/>
    <p:sldId id="262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1930" y="3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0374" y="0"/>
            <a:ext cx="2293626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3581400"/>
            <a:ext cx="3962400" cy="2133600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2438400" y="1447800"/>
            <a:ext cx="3962400" cy="21336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>
          <a:xfrm>
            <a:off x="3582988" y="6426201"/>
            <a:ext cx="2819399" cy="126999"/>
          </a:xfrm>
        </p:spPr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>
          <a:xfrm>
            <a:off x="6414976" y="6400800"/>
            <a:ext cx="457200" cy="152400"/>
          </a:xfrm>
        </p:spPr>
        <p:txBody>
          <a:bodyPr/>
          <a:lstStyle>
            <a:lvl1pPr algn="r">
              <a:defRPr/>
            </a:lvl1pPr>
          </a:lstStyle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>
          <a:xfrm>
            <a:off x="3581400" y="6296248"/>
            <a:ext cx="2820987" cy="152400"/>
          </a:xfr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3657600" cy="5714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00" y="0"/>
            <a:ext cx="2293626" cy="6858000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9788" y="6426201"/>
            <a:ext cx="2819399" cy="126999"/>
          </a:xfrm>
        </p:spPr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4116388" y="6400800"/>
            <a:ext cx="533400" cy="152400"/>
          </a:xfrm>
        </p:spPr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838200" y="6296248"/>
            <a:ext cx="2820987" cy="152400"/>
          </a:xfrm>
        </p:spPr>
        <p:txBody>
          <a:bodyPr/>
          <a:lstStyle/>
          <a:p>
            <a:endParaRPr lang="en-IN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457200" y="1828800"/>
            <a:ext cx="3200400" cy="17526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3578224"/>
            <a:ext cx="3200645" cy="1459767"/>
          </a:xfrm>
        </p:spPr>
        <p:txBody>
          <a:bodyPr anchor="t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None/>
              <a:defRPr lang="en-US" sz="14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3429000"/>
            <a:ext cx="3124200" cy="266700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457200"/>
            <a:ext cx="3124200" cy="266700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49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75238"/>
            <a:ext cx="3581400" cy="41116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675288"/>
            <a:ext cx="3581400" cy="2525112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 baseline="0"/>
            </a:lvl4pPr>
            <a:lvl5pPr>
              <a:buFont typeface="Wingdings" pitchFamily="2" charset="2"/>
              <a:buChar char="§"/>
              <a:defRPr sz="1400"/>
            </a:lvl5pPr>
            <a:lvl6pPr>
              <a:buFont typeface="Wingdings" pitchFamily="2" charset="2"/>
              <a:buChar char="§"/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199" y="3429000"/>
            <a:ext cx="3581400" cy="41116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199" y="3840162"/>
            <a:ext cx="3581400" cy="2515198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49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457200"/>
            <a:ext cx="3962400" cy="571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676400"/>
            <a:ext cx="2514600" cy="1874837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4700016" cy="3505200"/>
          </a:xfrm>
        </p:spPr>
        <p:txBody>
          <a:bodyPr>
            <a:normAutofit/>
          </a:bodyPr>
          <a:lstStyle>
            <a:lvl1pPr marL="228600" indent="-182880"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3552372"/>
            <a:ext cx="2209800" cy="1629228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676400"/>
            <a:ext cx="4696967" cy="3505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181600" y="1676400"/>
            <a:ext cx="2514600" cy="1875972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3552372"/>
            <a:ext cx="2209800" cy="1629228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phere2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823693" y="0"/>
            <a:ext cx="320307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57200"/>
            <a:ext cx="3657600" cy="571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772400" y="6400800"/>
            <a:ext cx="533400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A657D80-A2D5-4C72-A08F-8A3EFE0393B5}" type="slidenum">
              <a:rPr lang="en-IN" smtClean="0"/>
              <a:t>‹#›</a:t>
            </a:fld>
            <a:endParaRPr lang="en-IN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2"/>
          </p:nvPr>
        </p:nvSpPr>
        <p:spPr>
          <a:xfrm>
            <a:off x="4876801" y="6426201"/>
            <a:ext cx="2819399" cy="12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A4D99DA-8BCD-4D3D-8CA1-FDCC8826EE7A}" type="datetimeFigureOut">
              <a:rPr lang="en-IN" smtClean="0"/>
              <a:t>10-08-2020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4875213" y="6296248"/>
            <a:ext cx="2820987" cy="1524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914400" rtl="0" eaLnBrk="1" latinLnBrk="0" hangingPunct="1">
        <a:spcBef>
          <a:spcPct val="0"/>
        </a:spcBef>
        <a:buNone/>
        <a:defRPr sz="2800" kern="1200">
          <a:gradFill>
            <a:gsLst>
              <a:gs pos="0">
                <a:schemeClr val="tx1">
                  <a:lumMod val="50000"/>
                </a:schemeClr>
              </a:gs>
              <a:gs pos="61000">
                <a:schemeClr val="tx1"/>
              </a:gs>
            </a:gsLst>
            <a:lin ang="5400000" scaled="0"/>
          </a:gradFill>
          <a:effectLst/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59436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77724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96012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14300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32588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50876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9164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IN" dirty="0" err="1"/>
              <a:t>Smit</a:t>
            </a:r>
            <a:r>
              <a:rPr lang="en-IN" dirty="0"/>
              <a:t> Mehta (110024138)</a:t>
            </a:r>
          </a:p>
          <a:p>
            <a:pPr algn="r"/>
            <a:r>
              <a:rPr lang="en-IN" dirty="0" err="1"/>
              <a:t>Tilak</a:t>
            </a:r>
            <a:r>
              <a:rPr lang="en-IN" dirty="0"/>
              <a:t> Patel (105213945)</a:t>
            </a:r>
          </a:p>
          <a:p>
            <a:pPr algn="r"/>
            <a:r>
              <a:rPr lang="en-IN" dirty="0"/>
              <a:t>Hetal Mangukia (110023920)</a:t>
            </a:r>
          </a:p>
          <a:p>
            <a:pPr algn="r"/>
            <a:r>
              <a:rPr lang="en-IN" dirty="0" err="1"/>
              <a:t>Nencyben</a:t>
            </a:r>
            <a:r>
              <a:rPr lang="en-IN" dirty="0"/>
              <a:t> Patel (105170037)</a:t>
            </a:r>
          </a:p>
          <a:p>
            <a:pPr algn="r"/>
            <a:endParaRPr lang="en-IN" dirty="0"/>
          </a:p>
          <a:p>
            <a:pPr algn="r"/>
            <a:endParaRPr lang="en-IN" dirty="0"/>
          </a:p>
          <a:p>
            <a:pPr algn="r"/>
            <a:r>
              <a:rPr lang="en-IN" dirty="0"/>
              <a:t>Guided By:- Kalyani </a:t>
            </a:r>
            <a:r>
              <a:rPr lang="en-IN" dirty="0" err="1"/>
              <a:t>Selvarajah</a:t>
            </a: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584" y="836712"/>
            <a:ext cx="5573216" cy="2133600"/>
          </a:xfrm>
        </p:spPr>
        <p:txBody>
          <a:bodyPr/>
          <a:lstStyle/>
          <a:p>
            <a:r>
              <a:rPr lang="en-IN" dirty="0"/>
              <a:t>Multilanguage Sentiment Prediction</a:t>
            </a:r>
          </a:p>
        </p:txBody>
      </p:sp>
    </p:spTree>
    <p:extLst>
      <p:ext uri="{BB962C8B-B14F-4D97-AF65-F5344CB8AC3E}">
        <p14:creationId xmlns:p14="http://schemas.microsoft.com/office/powerpoint/2010/main" val="2831198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457200"/>
            <a:ext cx="3657600" cy="5714999"/>
          </a:xfrm>
        </p:spPr>
        <p:txBody>
          <a:bodyPr>
            <a:normAutofit/>
          </a:bodyPr>
          <a:lstStyle/>
          <a:p>
            <a:pPr algn="just"/>
            <a:r>
              <a:rPr lang="en-IN" dirty="0"/>
              <a:t>We have implemented the model using document oriented database program, that is </a:t>
            </a:r>
            <a:r>
              <a:rPr lang="en-IN" dirty="0" err="1"/>
              <a:t>MongoDB</a:t>
            </a:r>
            <a:r>
              <a:rPr lang="en-IN" dirty="0"/>
              <a:t>.</a:t>
            </a:r>
          </a:p>
          <a:p>
            <a:pPr algn="just"/>
            <a:r>
              <a:rPr lang="en-IN" dirty="0"/>
              <a:t>We can add structured or unstructured information in the same document.</a:t>
            </a:r>
          </a:p>
          <a:p>
            <a:pPr algn="just"/>
            <a:r>
              <a:rPr lang="en-IN" dirty="0"/>
              <a:t>Moreover, the data which we used for analysis is comments retrieved from various medias.</a:t>
            </a:r>
          </a:p>
          <a:p>
            <a:pPr algn="just"/>
            <a:r>
              <a:rPr lang="en-IN" dirty="0"/>
              <a:t>To store text based sentences, document oriented database like MongoDB is most reliable as operations like retrieval gets way easier.</a:t>
            </a:r>
          </a:p>
          <a:p>
            <a:pPr algn="just"/>
            <a:r>
              <a:rPr lang="en-IN" dirty="0"/>
              <a:t>There are a lot of connectors available to connect </a:t>
            </a:r>
            <a:r>
              <a:rPr lang="en-IN" dirty="0" err="1"/>
              <a:t>MongoDB</a:t>
            </a:r>
            <a:r>
              <a:rPr lang="en-IN" dirty="0"/>
              <a:t> and Python which makes our work a lot more easier.</a:t>
            </a:r>
          </a:p>
          <a:p>
            <a:pPr algn="just"/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/>
              <a:t>Techniques related to advanced database</a:t>
            </a:r>
          </a:p>
        </p:txBody>
      </p:sp>
    </p:spTree>
    <p:extLst>
      <p:ext uri="{BB962C8B-B14F-4D97-AF65-F5344CB8AC3E}">
        <p14:creationId xmlns:p14="http://schemas.microsoft.com/office/powerpoint/2010/main" val="3489964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nal Video _ADT">
            <a:hlinkClick r:id="" action="ppaction://media"/>
            <a:extLst>
              <a:ext uri="{FF2B5EF4-FFF2-40B4-BE49-F238E27FC236}">
                <a16:creationId xmlns:a16="http://schemas.microsoft.com/office/drawing/2014/main" id="{B265FC35-5097-48C3-98F1-A70B8E4D1C2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24744"/>
            <a:ext cx="7992888" cy="496855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488" y="404664"/>
            <a:ext cx="2819400" cy="451520"/>
          </a:xfrm>
        </p:spPr>
        <p:txBody>
          <a:bodyPr>
            <a:normAutofit fontScale="90000"/>
          </a:bodyPr>
          <a:lstStyle/>
          <a:p>
            <a:pPr algn="l"/>
            <a:r>
              <a:rPr lang="en-IN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4051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4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 !</a:t>
            </a:r>
            <a:br>
              <a:rPr lang="en-IN" dirty="0"/>
            </a:br>
            <a:br>
              <a:rPr lang="en-IN" dirty="0"/>
            </a:br>
            <a:r>
              <a:rPr lang="en-IN" dirty="0"/>
              <a:t>Any questions ?</a:t>
            </a:r>
          </a:p>
        </p:txBody>
      </p:sp>
    </p:spTree>
    <p:extLst>
      <p:ext uri="{BB962C8B-B14F-4D97-AF65-F5344CB8AC3E}">
        <p14:creationId xmlns:p14="http://schemas.microsoft.com/office/powerpoint/2010/main" val="2836753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  <a:p>
            <a:r>
              <a:rPr lang="en-IN" dirty="0"/>
              <a:t>Existing related work</a:t>
            </a:r>
          </a:p>
          <a:p>
            <a:r>
              <a:rPr lang="en-IN" dirty="0"/>
              <a:t>Techniques related to advanced database</a:t>
            </a:r>
          </a:p>
          <a:p>
            <a:r>
              <a:rPr lang="en-IN" dirty="0"/>
              <a:t>Work flow</a:t>
            </a:r>
          </a:p>
          <a:p>
            <a:r>
              <a:rPr lang="en-IN" dirty="0"/>
              <a:t>Demo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784529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dirty="0"/>
              <a:t>Sentiment analysis has several applications which can be used to know customer satisfaction.</a:t>
            </a:r>
          </a:p>
          <a:p>
            <a:pPr algn="just"/>
            <a:r>
              <a:rPr lang="en-IN" dirty="0"/>
              <a:t>Multilingual sentiment analysis gives a broader view as data of more than one language can be stored and used for sentimental analysis.</a:t>
            </a:r>
          </a:p>
          <a:p>
            <a:pPr algn="just"/>
            <a:r>
              <a:rPr lang="en-IN" dirty="0"/>
              <a:t>We have used Hindi-English dataset for the purpose of analysis.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696242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The reason for that is, in a particular sentence, people might use one or two words of language other than English.</a:t>
            </a:r>
          </a:p>
          <a:p>
            <a:pPr algn="just"/>
            <a:r>
              <a:rPr lang="en-IN" dirty="0"/>
              <a:t>Our model supports mix code settings, that is mixture of two or more languages.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265228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dirty="0"/>
              <a:t>The models which have been previously been followed are the ones using Natural Language Processing tools.</a:t>
            </a:r>
          </a:p>
          <a:p>
            <a:pPr algn="just"/>
            <a:r>
              <a:rPr lang="en-IN" dirty="0"/>
              <a:t>Recursive Neural Tensor Network involves generation of parse trees; these trees are not available for code mixed text, which in this case, is necessary.</a:t>
            </a:r>
          </a:p>
          <a:p>
            <a:pPr algn="just"/>
            <a:r>
              <a:rPr lang="en-IN" dirty="0"/>
              <a:t>Another approach is based on Word Embedding: They are Word2Vec and Word-RNN. These approaches were not able to provide reliable embedding in situations with small amount of highly sparse data.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Existing related work</a:t>
            </a:r>
          </a:p>
        </p:txBody>
      </p:sp>
    </p:spTree>
    <p:extLst>
      <p:ext uri="{BB962C8B-B14F-4D97-AF65-F5344CB8AC3E}">
        <p14:creationId xmlns:p14="http://schemas.microsoft.com/office/powerpoint/2010/main" val="1508018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Word2Vec is a group of similar related models that are used to produce word embedding.</a:t>
            </a:r>
          </a:p>
          <a:p>
            <a:pPr algn="just"/>
            <a:r>
              <a:rPr lang="en-IN" dirty="0"/>
              <a:t>Surface Feature Engineering based approaches have also been used; that is, hash tags, mentions by users and emoticons might not be present in the data.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Existing related work</a:t>
            </a:r>
          </a:p>
        </p:txBody>
      </p:sp>
    </p:spTree>
    <p:extLst>
      <p:ext uri="{BB962C8B-B14F-4D97-AF65-F5344CB8AC3E}">
        <p14:creationId xmlns:p14="http://schemas.microsoft.com/office/powerpoint/2010/main" val="4202880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Our project relies on two major things: </a:t>
            </a:r>
            <a:r>
              <a:rPr lang="en-IN" b="1" dirty="0"/>
              <a:t>Dataset</a:t>
            </a:r>
            <a:r>
              <a:rPr lang="en-IN" dirty="0"/>
              <a:t> and </a:t>
            </a:r>
            <a:r>
              <a:rPr lang="en-IN" b="1" dirty="0"/>
              <a:t>Algorithm</a:t>
            </a:r>
            <a:r>
              <a:rPr lang="en-IN" dirty="0"/>
              <a:t>. We have collected a mixed language dataset from YouTube which can be used for performing sentiment analysis.</a:t>
            </a:r>
          </a:p>
          <a:p>
            <a:pPr algn="just"/>
            <a:r>
              <a:rPr lang="en-IN" dirty="0"/>
              <a:t>The collected dataset is converted into a document oriented dataset  which will help in data pre-processing.</a:t>
            </a:r>
          </a:p>
          <a:p>
            <a:pPr algn="just"/>
            <a:r>
              <a:rPr lang="en-IN" dirty="0"/>
              <a:t>Data pre-processing will be performed on the data for converting the multi-language words into sub words and dividing in to smallest possible form of the words.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 flow</a:t>
            </a:r>
          </a:p>
        </p:txBody>
      </p:sp>
    </p:spTree>
    <p:extLst>
      <p:ext uri="{BB962C8B-B14F-4D97-AF65-F5344CB8AC3E}">
        <p14:creationId xmlns:p14="http://schemas.microsoft.com/office/powerpoint/2010/main" val="2611247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The derived dataset would be more efficient, as least amount of words will be discarded due to mixed language support and a sentiment analysis would be possible on the dataset. Unwanted meaningless words will still be removed from the dataset.</a:t>
            </a:r>
          </a:p>
          <a:p>
            <a:pPr algn="just"/>
            <a:r>
              <a:rPr lang="en-IN" dirty="0"/>
              <a:t>As the dataset is ready it will proceed for training and testing purpose.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 flow</a:t>
            </a:r>
          </a:p>
        </p:txBody>
      </p:sp>
    </p:spTree>
    <p:extLst>
      <p:ext uri="{BB962C8B-B14F-4D97-AF65-F5344CB8AC3E}">
        <p14:creationId xmlns:p14="http://schemas.microsoft.com/office/powerpoint/2010/main" val="2565185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0A5A0C-0BB5-4A24-85F3-88F95C0CF1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60" y="1150432"/>
            <a:ext cx="2906768" cy="502176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2613907819"/>
      </p:ext>
    </p:extLst>
  </p:cSld>
  <p:clrMapOvr>
    <a:masterClrMapping/>
  </p:clrMapOvr>
</p:sld>
</file>

<file path=ppt/theme/theme1.xml><?xml version="1.0" encoding="utf-8"?>
<a:theme xmlns:a="http://schemas.openxmlformats.org/drawingml/2006/main" name="Composite">
  <a:themeElements>
    <a:clrScheme name="Composite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Composit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mpos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10000"/>
                <a:lumMod val="80000"/>
              </a:schemeClr>
            </a:gs>
            <a:gs pos="79000">
              <a:schemeClr val="phClr">
                <a:tint val="100000"/>
                <a:shade val="90000"/>
                <a:satMod val="105000"/>
                <a:lumMod val="10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1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hade val="100000"/>
                <a:satMod val="100000"/>
                <a:lumMod val="110000"/>
              </a:schemeClr>
            </a:gs>
            <a:gs pos="83000">
              <a:schemeClr val="phClr">
                <a:shade val="75000"/>
                <a:satMod val="200000"/>
              </a:schemeClr>
            </a:gs>
            <a:gs pos="100000">
              <a:schemeClr val="phClr">
                <a:shade val="90000"/>
                <a:satMod val="200000"/>
              </a:schemeClr>
            </a:gs>
          </a:gsLst>
          <a:path path="circle">
            <a:fillToRect l="75000" t="100000" b="3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Composite</Template>
  <TotalTime>399</TotalTime>
  <Words>496</Words>
  <Application>Microsoft Office PowerPoint</Application>
  <PresentationFormat>On-screen Show (4:3)</PresentationFormat>
  <Paragraphs>44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Wingdings</vt:lpstr>
      <vt:lpstr>Composite</vt:lpstr>
      <vt:lpstr>Multilanguage Sentiment Prediction</vt:lpstr>
      <vt:lpstr>Content</vt:lpstr>
      <vt:lpstr>Introduction</vt:lpstr>
      <vt:lpstr>Introduction</vt:lpstr>
      <vt:lpstr>Existing related work</vt:lpstr>
      <vt:lpstr>Existing related work</vt:lpstr>
      <vt:lpstr>Work flow</vt:lpstr>
      <vt:lpstr>Work flow</vt:lpstr>
      <vt:lpstr>Architecture</vt:lpstr>
      <vt:lpstr>Techniques related to advanced database</vt:lpstr>
      <vt:lpstr>Demo</vt:lpstr>
      <vt:lpstr>Thank you !  Any questions ?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Hetal Mangukia</dc:creator>
  <cp:lastModifiedBy>Tilak Patel</cp:lastModifiedBy>
  <cp:revision>20</cp:revision>
  <dcterms:created xsi:type="dcterms:W3CDTF">2020-08-10T22:36:22Z</dcterms:created>
  <dcterms:modified xsi:type="dcterms:W3CDTF">2020-08-11T05:26:35Z</dcterms:modified>
</cp:coreProperties>
</file>

<file path=docProps/thumbnail.jpeg>
</file>